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69" r:id="rId16"/>
    <p:sldId id="270" r:id="rId17"/>
    <p:sldId id="272" r:id="rId18"/>
    <p:sldId id="273" r:id="rId19"/>
    <p:sldId id="274" r:id="rId20"/>
    <p:sldId id="276" r:id="rId21"/>
    <p:sldId id="277" r:id="rId22"/>
    <p:sldId id="278" r:id="rId23"/>
    <p:sldId id="281" r:id="rId24"/>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0" d="100"/>
          <a:sy n="110" d="100"/>
        </p:scale>
        <p:origin x="-200" y="-104"/>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1143000" y="685800"/>
            <a:ext cx="4572000" cy="3429000"/>
          </a:xfrm>
          <a:prstGeom prst="rect">
            <a:avLst/>
          </a:prstGeom>
        </p:spPr>
        <p:txBody>
          <a:bodyPr/>
          <a:lstStyle/>
          <a:p>
            <a:endParaRPr/>
          </a:p>
        </p:txBody>
      </p:sp>
      <p:sp>
        <p:nvSpPr>
          <p:cNvPr id="136" name="Shape 13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127007087"/>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ClrTx/>
              <a:buSzTx/>
              <a:buFontTx/>
              <a:buNone/>
              <a:defRPr sz="1800" b="0">
                <a:solidFill>
                  <a:srgbClr val="000000"/>
                </a:solidFill>
                <a:uFillTx/>
                <a:latin typeface="+mn-lt"/>
                <a:ea typeface="+mn-ea"/>
                <a:cs typeface="+mn-cs"/>
                <a:sym typeface="Gill Sans"/>
              </a:defRPr>
            </a:lvl2pPr>
            <a:lvl3pPr marL="0" indent="0" algn="ctr">
              <a:lnSpc>
                <a:spcPct val="100000"/>
              </a:lnSpc>
              <a:buClrTx/>
              <a:buSzTx/>
              <a:buFontTx/>
              <a:buNone/>
              <a:defRPr sz="1800" b="0">
                <a:solidFill>
                  <a:srgbClr val="000000"/>
                </a:solidFill>
                <a:uFillTx/>
                <a:latin typeface="+mn-lt"/>
                <a:ea typeface="+mn-ea"/>
                <a:cs typeface="+mn-cs"/>
                <a:sym typeface="Gill Sans"/>
              </a:defRPr>
            </a:lvl3pPr>
            <a:lvl4pPr marL="0" indent="0" algn="ctr">
              <a:lnSpc>
                <a:spcPct val="100000"/>
              </a:lnSpc>
              <a:buClrTx/>
              <a:buSzTx/>
              <a:buFontTx/>
              <a:buNone/>
              <a:defRPr sz="1800" b="0">
                <a:solidFill>
                  <a:srgbClr val="000000"/>
                </a:solidFill>
                <a:uFillTx/>
                <a:latin typeface="+mn-lt"/>
                <a:ea typeface="+mn-ea"/>
                <a:cs typeface="+mn-cs"/>
                <a:sym typeface="Gill Sans"/>
              </a:defRPr>
            </a:lvl4pPr>
            <a:lvl5pPr marL="0" indent="0" algn="ctr">
              <a:lnSpc>
                <a:spcPct val="100000"/>
              </a:lnSpc>
              <a:buClrTx/>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sldNum" sz="quarter" idx="2"/>
          </p:nvPr>
        </p:nvSpPr>
        <p:spPr>
          <a:xfrm>
            <a:off x="8599785" y="514350"/>
            <a:ext cx="355005" cy="342901"/>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
        <p:nvSpPr>
          <p:cNvPr id="47" name="Shape 47"/>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8" name="Shape 48"/>
          <p:cNvSpPr>
            <a:spLocks noGrp="1"/>
          </p:cNvSpPr>
          <p:nvPr>
            <p:ph type="body" idx="1"/>
          </p:nvPr>
        </p:nvSpPr>
        <p:spPr>
          <a:xfrm>
            <a:off x="468153" y="983297"/>
            <a:ext cx="8426769" cy="4030980"/>
          </a:xfrm>
          <a:prstGeom prst="rect">
            <a:avLst/>
          </a:prstGeom>
        </p:spPr>
        <p:txBody>
          <a:bodyPr/>
          <a:lstStyle>
            <a:lvl1pPr marL="186689" indent="-146050">
              <a:lnSpc>
                <a:spcPts val="2400"/>
              </a:lnSpc>
              <a:buClr>
                <a:srgbClr val="000000"/>
              </a:buClr>
              <a:buSzPct val="69000"/>
              <a:buFont typeface="Lucida Grande"/>
              <a:buChar char="‣"/>
              <a:defRPr sz="2000">
                <a:solidFill>
                  <a:srgbClr val="000000"/>
                </a:solidFill>
                <a:uFill>
                  <a:solidFill>
                    <a:srgbClr val="000000"/>
                  </a:solidFill>
                </a:uFill>
              </a:defRPr>
            </a:lvl1pPr>
            <a:lvl2pPr>
              <a:lnSpc>
                <a:spcPts val="2400"/>
              </a:lnSpc>
              <a:buClr>
                <a:srgbClr val="000000"/>
              </a:buClr>
              <a:defRPr sz="2000">
                <a:solidFill>
                  <a:srgbClr val="000000"/>
                </a:solidFill>
                <a:uFill>
                  <a:solidFill>
                    <a:srgbClr val="000000"/>
                  </a:solidFill>
                </a:uFill>
              </a:defRPr>
            </a:lvl2pPr>
            <a:lvl3pPr>
              <a:lnSpc>
                <a:spcPts val="2400"/>
              </a:lnSpc>
              <a:buClr>
                <a:srgbClr val="000000"/>
              </a:buClr>
              <a:defRPr sz="2000">
                <a:solidFill>
                  <a:srgbClr val="000000"/>
                </a:solidFill>
                <a:uFill>
                  <a:solidFill>
                    <a:srgbClr val="000000"/>
                  </a:solidFill>
                </a:uFill>
              </a:defRPr>
            </a:lvl3pPr>
            <a:lvl4pPr>
              <a:lnSpc>
                <a:spcPts val="2400"/>
              </a:lnSpc>
              <a:buClr>
                <a:srgbClr val="000000"/>
              </a:buClr>
              <a:defRPr sz="2000">
                <a:solidFill>
                  <a:srgbClr val="000000"/>
                </a:solidFill>
                <a:uFill>
                  <a:solidFill>
                    <a:srgbClr val="000000"/>
                  </a:solidFill>
                </a:uFill>
              </a:defRPr>
            </a:lvl4pPr>
            <a:lvl5pPr>
              <a:lnSpc>
                <a:spcPts val="2400"/>
              </a:lnSpc>
              <a:buClr>
                <a:srgbClr val="000000"/>
              </a:buClr>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extLst/>
          </a:blip>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extLst/>
          </a:blip>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extLst/>
          </a:blip>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a:buClr>
                <a:srgbClr val="FFFFFF"/>
              </a:buClr>
              <a:buFont typeface="Lucida Grande"/>
              <a:buChar char="‣"/>
            </a:lvl2pPr>
            <a:lvl3pPr>
              <a:buClr>
                <a:srgbClr val="FFFFFF"/>
              </a:buClr>
              <a:buFont typeface="Lucida Grande"/>
              <a:buChar char="‣"/>
            </a:lvl3pPr>
            <a:lvl4pPr>
              <a:buClr>
                <a:srgbClr val="FFFFFF"/>
              </a:buClr>
              <a:buFont typeface="Lucida Grande"/>
              <a:buChar char="‣"/>
            </a:lvl4pPr>
            <a:lvl5pPr>
              <a:buClr>
                <a:srgbClr val="FFFFFF"/>
              </a:buCl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39" name="Shape 13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40" name="image.png"/>
          <p:cNvPicPr>
            <a:picLocks/>
          </p:cNvPicPr>
          <p:nvPr/>
        </p:nvPicPr>
        <p:blipFill>
          <a:blip r:embed="rId2">
            <a:extLst/>
          </a:blip>
          <a:stretch>
            <a:fillRect/>
          </a:stretch>
        </p:blipFill>
        <p:spPr>
          <a:xfrm>
            <a:off x="457200" y="579437"/>
            <a:ext cx="2038350" cy="219076"/>
          </a:xfrm>
          <a:prstGeom prst="rect">
            <a:avLst/>
          </a:prstGeom>
          <a:ln w="12700">
            <a:miter lim="400000"/>
          </a:ln>
        </p:spPr>
      </p:pic>
      <p:sp>
        <p:nvSpPr>
          <p:cNvPr id="141" name="Shape 141"/>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r>
              <a:rPr dirty="0" smtClean="0"/>
              <a:t>1</a:t>
            </a:r>
            <a:r>
              <a:rPr lang="en-AU" dirty="0" smtClean="0"/>
              <a:t>0</a:t>
            </a:r>
            <a:r>
              <a:rPr dirty="0" smtClean="0"/>
              <a:t> </a:t>
            </a:r>
            <a:r>
              <a:rPr dirty="0"/>
              <a:t>WEEK PART TIME COURSE</a:t>
            </a:r>
          </a:p>
          <a:p>
            <a:pPr>
              <a:lnSpc>
                <a:spcPct val="70000"/>
              </a:lnSpc>
              <a:defRPr sz="4100"/>
            </a:pPr>
            <a:endParaRPr dirty="0"/>
          </a:p>
          <a:p>
            <a:pPr>
              <a:lnSpc>
                <a:spcPct val="70000"/>
              </a:lnSpc>
              <a:defRPr sz="4100"/>
            </a:pPr>
            <a:r>
              <a:rPr dirty="0"/>
              <a:t>Week </a:t>
            </a:r>
            <a:r>
              <a:rPr lang="en-AU" dirty="0" smtClean="0"/>
              <a:t>2</a:t>
            </a:r>
            <a:r>
              <a:rPr dirty="0" smtClean="0"/>
              <a:t> </a:t>
            </a:r>
            <a:r>
              <a:rPr dirty="0"/>
              <a:t>- </a:t>
            </a:r>
            <a:r>
              <a:rPr dirty="0" smtClean="0"/>
              <a:t>Regression</a:t>
            </a:r>
            <a:endParaRPr dirty="0"/>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0" name="Shape 20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1" name="Shape 20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2" name="Shape 20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3" name="Shape 20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204" name="Shape 204"/>
          <p:cNvSpPr>
            <a:spLocks noGrp="1"/>
          </p:cNvSpPr>
          <p:nvPr>
            <p:ph type="title"/>
          </p:nvPr>
        </p:nvSpPr>
        <p:spPr>
          <a:prstGeom prst="rect">
            <a:avLst/>
          </a:prstGeom>
        </p:spPr>
        <p:txBody>
          <a:bodyPr/>
          <a:lstStyle/>
          <a:p>
            <a:r>
              <a:t>LINEAR REGRESSION</a:t>
            </a:r>
          </a:p>
        </p:txBody>
      </p:sp>
      <p:sp>
        <p:nvSpPr>
          <p:cNvPr id="205" name="Shape 205"/>
          <p:cNvSpPr/>
          <p:nvPr/>
        </p:nvSpPr>
        <p:spPr>
          <a:xfrm>
            <a:off x="454024" y="1429572"/>
            <a:ext cx="8455027" cy="14541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model a linear relationship (think straight line) between our target variable y and our input variable x.</a:t>
            </a:r>
          </a:p>
          <a:p>
            <a:pPr marR="65828" algn="l" defTabSz="914400">
              <a:lnSpc>
                <a:spcPts val="2400"/>
              </a:lnSpc>
              <a:spcBef>
                <a:spcPts val="700"/>
              </a:spcBef>
              <a:defRPr sz="2000" b="0"/>
            </a:pPr>
            <a:endParaRPr/>
          </a:p>
          <a:p>
            <a:pPr marR="65828" defTabSz="914400">
              <a:lnSpc>
                <a:spcPts val="2400"/>
              </a:lnSpc>
              <a:spcBef>
                <a:spcPts val="700"/>
              </a:spcBef>
              <a:defRPr sz="3000" b="0"/>
            </a:pPr>
            <a:r>
              <a:t>y=Xβ+ϵ</a:t>
            </a:r>
          </a:p>
        </p:txBody>
      </p:sp>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8" name="Shape 20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09" name="Shape 20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0" name="Shape 21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1" name="Shape 21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212" name="Shape 212"/>
          <p:cNvSpPr>
            <a:spLocks noGrp="1"/>
          </p:cNvSpPr>
          <p:nvPr>
            <p:ph type="title"/>
          </p:nvPr>
        </p:nvSpPr>
        <p:spPr>
          <a:prstGeom prst="rect">
            <a:avLst/>
          </a:prstGeom>
        </p:spPr>
        <p:txBody>
          <a:bodyPr/>
          <a:lstStyle/>
          <a:p>
            <a:r>
              <a:t>LINEAR REGRESSION</a:t>
            </a:r>
          </a:p>
        </p:txBody>
      </p:sp>
      <p:sp>
        <p:nvSpPr>
          <p:cNvPr id="213" name="Shape 213"/>
          <p:cNvSpPr/>
          <p:nvPr/>
        </p:nvSpPr>
        <p:spPr>
          <a:xfrm>
            <a:off x="454024" y="1226372"/>
            <a:ext cx="8455027" cy="38442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L="259715" marR="65828" indent="-219075" algn="l" defTabSz="914400">
              <a:lnSpc>
                <a:spcPts val="2400"/>
              </a:lnSpc>
              <a:spcBef>
                <a:spcPts val="700"/>
              </a:spcBef>
              <a:buClr>
                <a:srgbClr val="000000"/>
              </a:buClr>
              <a:buSzPct val="69000"/>
              <a:buFont typeface="Lucida Grande"/>
              <a:buChar char="‣"/>
              <a:defRPr sz="2000" b="0"/>
            </a:pPr>
            <a:r>
              <a:t>y = target variable</a:t>
            </a:r>
          </a:p>
          <a:p>
            <a:pPr marL="259715" marR="65828" indent="-219075" algn="l" defTabSz="914400">
              <a:lnSpc>
                <a:spcPts val="2400"/>
              </a:lnSpc>
              <a:spcBef>
                <a:spcPts val="700"/>
              </a:spcBef>
              <a:buClr>
                <a:srgbClr val="000000"/>
              </a:buClr>
              <a:buSzPct val="69000"/>
              <a:buFont typeface="Lucida Grande"/>
              <a:buChar char="‣"/>
              <a:defRPr sz="2000" b="0"/>
            </a:pPr>
            <a:r>
              <a:t>X = input variable</a:t>
            </a:r>
          </a:p>
          <a:p>
            <a:pPr marL="259715" marR="65828" indent="-219075" algn="l" defTabSz="914400">
              <a:lnSpc>
                <a:spcPts val="2400"/>
              </a:lnSpc>
              <a:spcBef>
                <a:spcPts val="700"/>
              </a:spcBef>
              <a:buClr>
                <a:srgbClr val="000000"/>
              </a:buClr>
              <a:buSzPct val="69000"/>
              <a:buFont typeface="Lucida Grande"/>
              <a:buChar char="‣"/>
              <a:defRPr sz="2000" b="0"/>
            </a:pPr>
            <a:r>
              <a:t>β = coefficients</a:t>
            </a:r>
          </a:p>
          <a:p>
            <a:pPr marL="259715" marR="65828" indent="-219075" algn="l" defTabSz="914400">
              <a:lnSpc>
                <a:spcPts val="2400"/>
              </a:lnSpc>
              <a:spcBef>
                <a:spcPts val="700"/>
              </a:spcBef>
              <a:buClr>
                <a:srgbClr val="000000"/>
              </a:buClr>
              <a:buSzPct val="69000"/>
              <a:buFont typeface="Lucida Grande"/>
              <a:buChar char="‣"/>
              <a:defRPr sz="2000" b="0"/>
            </a:pPr>
            <a:r>
              <a:t>ϵ = error term</a:t>
            </a:r>
          </a:p>
          <a:p>
            <a:pPr marR="65828" algn="l" defTabSz="914400">
              <a:lnSpc>
                <a:spcPts val="2400"/>
              </a:lnSpc>
              <a:spcBef>
                <a:spcPts val="700"/>
              </a:spcBef>
              <a:defRPr sz="2000" b="0"/>
            </a:pPr>
            <a:endParaRPr/>
          </a:p>
          <a:p>
            <a:pPr marR="65828" algn="l" defTabSz="914400">
              <a:lnSpc>
                <a:spcPts val="2400"/>
              </a:lnSpc>
              <a:spcBef>
                <a:spcPts val="700"/>
              </a:spcBef>
              <a:defRPr sz="2000" b="0"/>
            </a:pPr>
            <a:r>
              <a:t>Note, one of our input variables can be 1 so we have an intercept parameter</a:t>
            </a:r>
          </a:p>
        </p:txBody>
      </p:sp>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6" name="Shape 21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7" name="Shape 21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8" name="Shape 21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19" name="Shape 21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220" name="Shape 220"/>
          <p:cNvSpPr>
            <a:spLocks noGrp="1"/>
          </p:cNvSpPr>
          <p:nvPr>
            <p:ph type="title"/>
          </p:nvPr>
        </p:nvSpPr>
        <p:spPr>
          <a:prstGeom prst="rect">
            <a:avLst/>
          </a:prstGeom>
        </p:spPr>
        <p:txBody>
          <a:bodyPr/>
          <a:lstStyle/>
          <a:p>
            <a:r>
              <a:t>LINEAR REGRESSION - REQUIREMENTS</a:t>
            </a:r>
          </a:p>
        </p:txBody>
      </p:sp>
      <p:sp>
        <p:nvSpPr>
          <p:cNvPr id="221" name="Shape 221"/>
          <p:cNvSpPr/>
          <p:nvPr/>
        </p:nvSpPr>
        <p:spPr>
          <a:xfrm>
            <a:off x="454024" y="1226372"/>
            <a:ext cx="8455027" cy="32569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t>Linear relationship in the parameters, β, we can transform the actual values of the inputs if we want</a:t>
            </a:r>
          </a:p>
          <a:p>
            <a:pPr marL="259715" marR="65828" indent="-219075" algn="l" defTabSz="914400">
              <a:lnSpc>
                <a:spcPts val="2400"/>
              </a:lnSpc>
              <a:spcBef>
                <a:spcPts val="700"/>
              </a:spcBef>
              <a:buClr>
                <a:srgbClr val="000000"/>
              </a:buClr>
              <a:buSzPct val="69000"/>
              <a:buFont typeface="Lucida Grande"/>
              <a:buChar char="‣"/>
              <a:defRPr sz="2000" b="0"/>
            </a:pPr>
            <a:r>
              <a:t>Variance of the error term, ϵ, is constant. This means there is no systematic pattern in the values of X and the variance of ϵ</a:t>
            </a:r>
          </a:p>
          <a:p>
            <a:pPr marL="259715" marR="65828" indent="-219075" algn="l" defTabSz="914400">
              <a:lnSpc>
                <a:spcPts val="2400"/>
              </a:lnSpc>
              <a:spcBef>
                <a:spcPts val="700"/>
              </a:spcBef>
              <a:buClr>
                <a:srgbClr val="000000"/>
              </a:buClr>
              <a:buSzPct val="69000"/>
              <a:buFont typeface="Lucida Grande"/>
              <a:buChar char="‣"/>
              <a:defRPr sz="2000" b="0"/>
            </a:pPr>
            <a:r>
              <a:t>The mean of ϵ = 0</a:t>
            </a:r>
          </a:p>
          <a:p>
            <a:pPr marL="259715" marR="65828" indent="-219075" algn="l" defTabSz="914400">
              <a:lnSpc>
                <a:spcPts val="2400"/>
              </a:lnSpc>
              <a:spcBef>
                <a:spcPts val="700"/>
              </a:spcBef>
              <a:buClr>
                <a:srgbClr val="000000"/>
              </a:buClr>
              <a:buSzPct val="69000"/>
              <a:buFont typeface="Lucida Grande"/>
              <a:buChar char="‣"/>
              <a:defRPr sz="2000" b="0"/>
            </a:pPr>
            <a:r>
              <a:t>ϵ has a normal distribution</a:t>
            </a:r>
          </a:p>
          <a:p>
            <a:pPr marL="259715" marR="65828" indent="-219075" algn="l" defTabSz="914400">
              <a:lnSpc>
                <a:spcPts val="2400"/>
              </a:lnSpc>
              <a:spcBef>
                <a:spcPts val="700"/>
              </a:spcBef>
              <a:buClr>
                <a:srgbClr val="000000"/>
              </a:buClr>
              <a:buSzPct val="69000"/>
              <a:buFont typeface="Lucida Grande"/>
              <a:buChar char="‣"/>
              <a:defRPr sz="2000" b="0"/>
            </a:pPr>
            <a:r>
              <a:t>No perfect (or near perfect) co-linearity between any of the input variables. Otherwise the fitting procedure will break.</a:t>
            </a: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4" name="Shape 22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25" name="Shape 225"/>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HOW TO RUN LINEAR REGRESSION?</a:t>
            </a:r>
          </a:p>
        </p:txBody>
      </p:sp>
      <p:sp>
        <p:nvSpPr>
          <p:cNvPr id="226" name="Shape 226"/>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3" name="Shape 25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4" name="Shape 2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5" name="Shape 2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56" name="Shape 25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257" name="Shape 257"/>
          <p:cNvSpPr>
            <a:spLocks noGrp="1"/>
          </p:cNvSpPr>
          <p:nvPr>
            <p:ph type="title"/>
          </p:nvPr>
        </p:nvSpPr>
        <p:spPr>
          <a:prstGeom prst="rect">
            <a:avLst/>
          </a:prstGeom>
        </p:spPr>
        <p:txBody>
          <a:bodyPr/>
          <a:lstStyle/>
          <a:p>
            <a:r>
              <a:t>ORDINARY LEAST SQUARES</a:t>
            </a:r>
          </a:p>
        </p:txBody>
      </p:sp>
      <p:pic>
        <p:nvPicPr>
          <p:cNvPr id="258" name="pasted-image.png"/>
          <p:cNvPicPr>
            <a:picLocks noChangeAspect="1"/>
          </p:cNvPicPr>
          <p:nvPr/>
        </p:nvPicPr>
        <p:blipFill>
          <a:blip r:embed="rId2">
            <a:extLst/>
          </a:blip>
          <a:stretch>
            <a:fillRect/>
          </a:stretch>
        </p:blipFill>
        <p:spPr>
          <a:xfrm>
            <a:off x="2216123" y="1211262"/>
            <a:ext cx="4930829" cy="3957638"/>
          </a:xfrm>
          <a:prstGeom prst="rect">
            <a:avLst/>
          </a:prstGeom>
          <a:ln w="25400"/>
        </p:spPr>
      </p:pic>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29" name="Shape 22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0" name="Shape 23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1" name="Shape 23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2" name="Shape 2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233" name="Shape 233"/>
          <p:cNvSpPr>
            <a:spLocks noGrp="1"/>
          </p:cNvSpPr>
          <p:nvPr>
            <p:ph type="title"/>
          </p:nvPr>
        </p:nvSpPr>
        <p:spPr>
          <a:prstGeom prst="rect">
            <a:avLst/>
          </a:prstGeom>
        </p:spPr>
        <p:txBody>
          <a:bodyPr/>
          <a:lstStyle/>
          <a:p>
            <a:r>
              <a:t>ORDINARY LEAST SQUARES</a:t>
            </a:r>
          </a:p>
        </p:txBody>
      </p:sp>
      <p:sp>
        <p:nvSpPr>
          <p:cNvPr id="234" name="Shape 234"/>
          <p:cNvSpPr/>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r>
              <a:t>Basically, what we are trying to do is minimise the Residual Sum of Squares. This is the Sum of the squared difference between our observed value and the value from the model</a:t>
            </a:r>
          </a:p>
        </p:txBody>
      </p:sp>
      <p:pic>
        <p:nvPicPr>
          <p:cNvPr id="235" name="pasted-image.png"/>
          <p:cNvPicPr>
            <a:picLocks noChangeAspect="1"/>
          </p:cNvPicPr>
          <p:nvPr/>
        </p:nvPicPr>
        <p:blipFill>
          <a:blip r:embed="rId2">
            <a:extLst/>
          </a:blip>
          <a:stretch>
            <a:fillRect/>
          </a:stretch>
        </p:blipFill>
        <p:spPr>
          <a:xfrm>
            <a:off x="1607877" y="1325562"/>
            <a:ext cx="6147321" cy="1624591"/>
          </a:xfrm>
          <a:prstGeom prst="rect">
            <a:avLst/>
          </a:prstGeom>
          <a:ln w="25400"/>
        </p:spPr>
      </p:pic>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8" name="Shape 23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39" name="Shape 23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0" name="Shape 24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41" name="Shape 24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242" name="Shape 242"/>
          <p:cNvSpPr>
            <a:spLocks noGrp="1"/>
          </p:cNvSpPr>
          <p:nvPr>
            <p:ph type="title"/>
          </p:nvPr>
        </p:nvSpPr>
        <p:spPr>
          <a:prstGeom prst="rect">
            <a:avLst/>
          </a:prstGeom>
        </p:spPr>
        <p:txBody>
          <a:bodyPr/>
          <a:lstStyle/>
          <a:p>
            <a:r>
              <a:t>ORDINARY LEAST SQUARES</a:t>
            </a:r>
          </a:p>
        </p:txBody>
      </p:sp>
      <p:sp>
        <p:nvSpPr>
          <p:cNvPr id="243" name="Shape 243"/>
          <p:cNvSpPr/>
          <p:nvPr/>
        </p:nvSpPr>
        <p:spPr>
          <a:xfrm>
            <a:off x="454024" y="12263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defTabSz="914400">
              <a:lnSpc>
                <a:spcPts val="2400"/>
              </a:lnSpc>
              <a:spcBef>
                <a:spcPts val="700"/>
              </a:spcBef>
              <a:defRPr sz="3000" b="0"/>
            </a:pPr>
            <a:endParaRPr/>
          </a:p>
          <a:p>
            <a:pPr marR="65828" defTabSz="914400">
              <a:lnSpc>
                <a:spcPts val="2400"/>
              </a:lnSpc>
              <a:spcBef>
                <a:spcPts val="700"/>
              </a:spcBef>
              <a:defRPr sz="3000" b="0"/>
            </a:pPr>
            <a:r>
              <a:t>y=Xβ+ϵ</a:t>
            </a:r>
          </a:p>
          <a:p>
            <a:pPr marR="65828" defTabSz="914400">
              <a:lnSpc>
                <a:spcPts val="2400"/>
              </a:lnSpc>
              <a:spcBef>
                <a:spcPts val="700"/>
              </a:spcBef>
              <a:defRPr sz="3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endParaRPr/>
          </a:p>
          <a:p>
            <a:pPr marR="65828" algn="l" defTabSz="914400">
              <a:lnSpc>
                <a:spcPts val="2400"/>
              </a:lnSpc>
              <a:spcBef>
                <a:spcPts val="700"/>
              </a:spcBef>
              <a:defRPr sz="2000" b="0"/>
            </a:pPr>
            <a:r>
              <a:t>Basically, what we are trying to do is minimise the </a:t>
            </a:r>
            <a:r>
              <a:rPr>
                <a:solidFill>
                  <a:schemeClr val="accent1">
                    <a:hueOff val="47394"/>
                    <a:satOff val="-25753"/>
                    <a:lumOff val="-7544"/>
                  </a:schemeClr>
                </a:solidFill>
              </a:rPr>
              <a:t>Residual Sum of Squares</a:t>
            </a:r>
            <a:r>
              <a:t>. This is the </a:t>
            </a:r>
            <a:r>
              <a:rPr>
                <a:solidFill>
                  <a:schemeClr val="accent2">
                    <a:hueOff val="-554920"/>
                    <a:satOff val="-21482"/>
                    <a:lumOff val="-6228"/>
                  </a:schemeClr>
                </a:solidFill>
              </a:rPr>
              <a:t>Sum</a:t>
            </a:r>
            <a:r>
              <a:t> of the </a:t>
            </a:r>
            <a:r>
              <a:rPr>
                <a:solidFill>
                  <a:schemeClr val="accent3">
                    <a:hueOff val="-333990"/>
                    <a:satOff val="3917"/>
                    <a:lumOff val="-6666"/>
                  </a:schemeClr>
                </a:solidFill>
              </a:rPr>
              <a:t>squared</a:t>
            </a:r>
            <a:r>
              <a:t> </a:t>
            </a:r>
            <a:r>
              <a:rPr>
                <a:solidFill>
                  <a:schemeClr val="accent4">
                    <a:satOff val="1488"/>
                    <a:lumOff val="-7242"/>
                  </a:schemeClr>
                </a:solidFill>
              </a:rPr>
              <a:t>difference</a:t>
            </a:r>
            <a:r>
              <a:t> between our </a:t>
            </a:r>
            <a:r>
              <a:rPr>
                <a:solidFill>
                  <a:schemeClr val="accent5">
                    <a:hueOff val="-176146"/>
                    <a:satOff val="3665"/>
                    <a:lumOff val="-13986"/>
                  </a:schemeClr>
                </a:solidFill>
              </a:rPr>
              <a:t>observed value</a:t>
            </a:r>
            <a:r>
              <a:t> and the </a:t>
            </a:r>
            <a:r>
              <a:rPr>
                <a:solidFill>
                  <a:schemeClr val="accent6">
                    <a:lumOff val="-8741"/>
                  </a:schemeClr>
                </a:solidFill>
              </a:rPr>
              <a:t>value from the model</a:t>
            </a:r>
          </a:p>
        </p:txBody>
      </p:sp>
      <p:pic>
        <p:nvPicPr>
          <p:cNvPr id="244" name="pasted-image.png"/>
          <p:cNvPicPr>
            <a:picLocks noChangeAspect="1"/>
          </p:cNvPicPr>
          <p:nvPr/>
        </p:nvPicPr>
        <p:blipFill>
          <a:blip r:embed="rId2">
            <a:extLst/>
          </a:blip>
          <a:stretch>
            <a:fillRect/>
          </a:stretch>
        </p:blipFill>
        <p:spPr>
          <a:xfrm>
            <a:off x="1607877" y="1325562"/>
            <a:ext cx="6147321" cy="1624591"/>
          </a:xfrm>
          <a:prstGeom prst="rect">
            <a:avLst/>
          </a:prstGeom>
          <a:ln w="25400"/>
        </p:spPr>
      </p:pic>
      <p:sp>
        <p:nvSpPr>
          <p:cNvPr id="245" name="Shape 245"/>
          <p:cNvSpPr/>
          <p:nvPr/>
        </p:nvSpPr>
        <p:spPr>
          <a:xfrm>
            <a:off x="1989137" y="1781992"/>
            <a:ext cx="1270001" cy="711731"/>
          </a:xfrm>
          <a:prstGeom prst="rect">
            <a:avLst/>
          </a:prstGeom>
          <a:ln w="50800">
            <a:solidFill>
              <a:schemeClr val="accent1">
                <a:hueOff val="47394"/>
                <a:satOff val="-25753"/>
                <a:lumOff val="-7544"/>
              </a:schemeClr>
            </a:solidFill>
          </a:ln>
        </p:spPr>
        <p:txBody>
          <a:bodyPr lIns="50800" tIns="50800" rIns="50800" bIns="50800" anchor="ctr"/>
          <a:lstStyle/>
          <a:p>
            <a:endParaRPr/>
          </a:p>
        </p:txBody>
      </p:sp>
      <p:sp>
        <p:nvSpPr>
          <p:cNvPr id="246" name="Shape 246"/>
          <p:cNvSpPr/>
          <p:nvPr/>
        </p:nvSpPr>
        <p:spPr>
          <a:xfrm>
            <a:off x="3865760" y="1350962"/>
            <a:ext cx="791519" cy="1573791"/>
          </a:xfrm>
          <a:prstGeom prst="rect">
            <a:avLst/>
          </a:prstGeom>
          <a:ln w="50800">
            <a:solidFill>
              <a:schemeClr val="accent2">
                <a:hueOff val="-554920"/>
                <a:satOff val="-21482"/>
                <a:lumOff val="-6228"/>
              </a:schemeClr>
            </a:solidFill>
          </a:ln>
        </p:spPr>
        <p:txBody>
          <a:bodyPr lIns="50800" tIns="50800" rIns="50800" bIns="50800" anchor="ctr"/>
          <a:lstStyle/>
          <a:p>
            <a:endParaRPr/>
          </a:p>
        </p:txBody>
      </p:sp>
      <p:sp>
        <p:nvSpPr>
          <p:cNvPr id="247" name="Shape 247"/>
          <p:cNvSpPr/>
          <p:nvPr/>
        </p:nvSpPr>
        <p:spPr>
          <a:xfrm>
            <a:off x="4694237" y="1350962"/>
            <a:ext cx="2989958" cy="1573791"/>
          </a:xfrm>
          <a:prstGeom prst="rect">
            <a:avLst/>
          </a:prstGeom>
          <a:ln w="50800">
            <a:solidFill>
              <a:schemeClr val="accent3">
                <a:hueOff val="-333990"/>
                <a:satOff val="3917"/>
                <a:lumOff val="-6666"/>
              </a:schemeClr>
            </a:solidFill>
          </a:ln>
        </p:spPr>
        <p:txBody>
          <a:bodyPr lIns="50800" tIns="50800" rIns="50800" bIns="50800" anchor="ctr"/>
          <a:lstStyle/>
          <a:p>
            <a:endParaRPr/>
          </a:p>
        </p:txBody>
      </p:sp>
      <p:sp>
        <p:nvSpPr>
          <p:cNvPr id="248" name="Shape 248"/>
          <p:cNvSpPr/>
          <p:nvPr/>
        </p:nvSpPr>
        <p:spPr>
          <a:xfrm>
            <a:off x="4777482" y="1731697"/>
            <a:ext cx="2121099" cy="711731"/>
          </a:xfrm>
          <a:prstGeom prst="rect">
            <a:avLst/>
          </a:prstGeom>
          <a:ln w="50800">
            <a:solidFill>
              <a:schemeClr val="accent4">
                <a:satOff val="1488"/>
                <a:lumOff val="-7242"/>
              </a:schemeClr>
            </a:solidFill>
          </a:ln>
        </p:spPr>
        <p:txBody>
          <a:bodyPr lIns="50800" tIns="50800" rIns="50800" bIns="50800" anchor="ctr"/>
          <a:lstStyle/>
          <a:p>
            <a:endParaRPr/>
          </a:p>
        </p:txBody>
      </p:sp>
      <p:sp>
        <p:nvSpPr>
          <p:cNvPr id="249" name="Shape 249"/>
          <p:cNvSpPr/>
          <p:nvPr/>
        </p:nvSpPr>
        <p:spPr>
          <a:xfrm>
            <a:off x="4821237" y="1781992"/>
            <a:ext cx="534195" cy="611140"/>
          </a:xfrm>
          <a:prstGeom prst="rect">
            <a:avLst/>
          </a:prstGeom>
          <a:ln w="50800">
            <a:solidFill>
              <a:schemeClr val="accent5">
                <a:hueOff val="-176146"/>
                <a:satOff val="3665"/>
                <a:lumOff val="-13986"/>
              </a:schemeClr>
            </a:solidFill>
          </a:ln>
        </p:spPr>
        <p:txBody>
          <a:bodyPr lIns="50800" tIns="50800" rIns="50800" bIns="50800" anchor="ctr"/>
          <a:lstStyle/>
          <a:p>
            <a:endParaRPr/>
          </a:p>
        </p:txBody>
      </p:sp>
      <p:sp>
        <p:nvSpPr>
          <p:cNvPr id="250" name="Shape 250"/>
          <p:cNvSpPr/>
          <p:nvPr/>
        </p:nvSpPr>
        <p:spPr>
          <a:xfrm>
            <a:off x="5773737" y="1781992"/>
            <a:ext cx="1067942" cy="611140"/>
          </a:xfrm>
          <a:prstGeom prst="rect">
            <a:avLst/>
          </a:prstGeom>
          <a:ln w="50800">
            <a:solidFill>
              <a:schemeClr val="accent6">
                <a:lumOff val="-8741"/>
              </a:schemeClr>
            </a:solidFill>
          </a:ln>
        </p:spPr>
        <p:txBody>
          <a:bodyPr lIns="50800" tIns="50800" rIns="50800" bIns="50800" anchor="ctr"/>
          <a:lstStyle/>
          <a:p>
            <a:endParaRPr/>
          </a:p>
        </p:txBody>
      </p:sp>
    </p:spTree>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1" name="Shape 26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2" name="Shape 26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3" name="Shape 26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64" name="Shape 26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65" name="Shape 265"/>
          <p:cNvSpPr>
            <a:spLocks noGrp="1"/>
          </p:cNvSpPr>
          <p:nvPr>
            <p:ph type="title"/>
          </p:nvPr>
        </p:nvSpPr>
        <p:spPr>
          <a:prstGeom prst="rect">
            <a:avLst/>
          </a:prstGeom>
        </p:spPr>
        <p:txBody>
          <a:bodyPr/>
          <a:lstStyle/>
          <a:p>
            <a:r>
              <a:t>LINEAR REGRESSION - IMPORTANT STEP</a:t>
            </a:r>
          </a:p>
        </p:txBody>
      </p:sp>
      <p:sp>
        <p:nvSpPr>
          <p:cNvPr id="266" name="Shape 266"/>
          <p:cNvSpPr/>
          <p:nvPr/>
        </p:nvSpPr>
        <p:spPr>
          <a:xfrm>
            <a:off x="454024" y="1226372"/>
            <a:ext cx="4934597" cy="27616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9715" marR="65828" indent="-219075" algn="l" defTabSz="914400">
              <a:lnSpc>
                <a:spcPts val="2400"/>
              </a:lnSpc>
              <a:spcBef>
                <a:spcPts val="700"/>
              </a:spcBef>
              <a:buClr>
                <a:srgbClr val="000000"/>
              </a:buClr>
              <a:buSzPct val="69000"/>
              <a:buFont typeface="Lucida Grande"/>
              <a:buChar char="‣"/>
              <a:defRPr sz="2000" b="0"/>
            </a:pPr>
            <a:r>
              <a:t>Make sure you visualise your data and check the actual model fit !!!</a:t>
            </a:r>
          </a:p>
          <a:p>
            <a:pPr marL="259715" marR="65828" indent="-219075" algn="l" defTabSz="914400">
              <a:lnSpc>
                <a:spcPts val="2400"/>
              </a:lnSpc>
              <a:spcBef>
                <a:spcPts val="700"/>
              </a:spcBef>
              <a:buClr>
                <a:srgbClr val="000000"/>
              </a:buClr>
              <a:buSzPct val="69000"/>
              <a:buFont typeface="Lucida Grande"/>
              <a:buChar char="‣"/>
              <a:defRPr sz="2000" b="0"/>
            </a:pPr>
            <a:r>
              <a:t>The fitting a model to the four datasets in the table on the right produce the same fit statistics, model coefficients and standard error</a:t>
            </a:r>
          </a:p>
          <a:p>
            <a:pPr marL="259715" marR="65828" indent="-219075" algn="l" defTabSz="914400">
              <a:lnSpc>
                <a:spcPts val="2400"/>
              </a:lnSpc>
              <a:spcBef>
                <a:spcPts val="700"/>
              </a:spcBef>
              <a:buClr>
                <a:srgbClr val="000000"/>
              </a:buClr>
              <a:buSzPct val="69000"/>
              <a:buFont typeface="Lucida Grande"/>
              <a:buChar char="‣"/>
              <a:defRPr sz="2000" b="0"/>
            </a:pPr>
            <a:r>
              <a:t>See anything wrong?</a:t>
            </a:r>
          </a:p>
        </p:txBody>
      </p:sp>
      <p:pic>
        <p:nvPicPr>
          <p:cNvPr id="267" name="pasted-image.png"/>
          <p:cNvPicPr>
            <a:picLocks noChangeAspect="1"/>
          </p:cNvPicPr>
          <p:nvPr/>
        </p:nvPicPr>
        <p:blipFill>
          <a:blip r:embed="rId2">
            <a:extLst/>
          </a:blip>
          <a:stretch>
            <a:fillRect/>
          </a:stretch>
        </p:blipFill>
        <p:spPr>
          <a:xfrm>
            <a:off x="5511911" y="1325562"/>
            <a:ext cx="3595577" cy="3741738"/>
          </a:xfrm>
          <a:prstGeom prst="rect">
            <a:avLst/>
          </a:prstGeom>
          <a:ln w="25400"/>
        </p:spPr>
      </p:pic>
    </p:spTree>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0" name="Shape 27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1" name="Shape 27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2" name="Shape 27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273" name="Shape 27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274" name="Shape 274"/>
          <p:cNvSpPr>
            <a:spLocks noGrp="1"/>
          </p:cNvSpPr>
          <p:nvPr>
            <p:ph type="title"/>
          </p:nvPr>
        </p:nvSpPr>
        <p:spPr>
          <a:prstGeom prst="rect">
            <a:avLst/>
          </a:prstGeom>
        </p:spPr>
        <p:txBody>
          <a:bodyPr/>
          <a:lstStyle/>
          <a:p>
            <a:r>
              <a:t>LINEAR REGRESSION - IMPORTANT STEP</a:t>
            </a:r>
          </a:p>
        </p:txBody>
      </p:sp>
      <p:pic>
        <p:nvPicPr>
          <p:cNvPr id="275" name="pasted-image.png"/>
          <p:cNvPicPr>
            <a:picLocks noChangeAspect="1"/>
          </p:cNvPicPr>
          <p:nvPr/>
        </p:nvPicPr>
        <p:blipFill>
          <a:blip r:embed="rId2">
            <a:extLst/>
          </a:blip>
          <a:stretch>
            <a:fillRect/>
          </a:stretch>
        </p:blipFill>
        <p:spPr>
          <a:xfrm>
            <a:off x="1803988" y="960437"/>
            <a:ext cx="5755099" cy="4185526"/>
          </a:xfrm>
          <a:prstGeom prst="rect">
            <a:avLst/>
          </a:prstGeom>
          <a:ln w="25400"/>
        </p:spPr>
      </p:pic>
    </p:spTree>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8" name="Shape 278"/>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79" name="Shape 279"/>
          <p:cNvSpPr>
            <a:spLocks noGrp="1"/>
          </p:cNvSpPr>
          <p:nvPr>
            <p:ph type="title" idx="4294967295"/>
          </p:nvPr>
        </p:nvSpPr>
        <p:spPr>
          <a:xfrm>
            <a:off x="347662" y="1116012"/>
            <a:ext cx="8426451" cy="3894138"/>
          </a:xfrm>
          <a:prstGeom prst="rect">
            <a:avLst/>
          </a:prstGeom>
        </p:spPr>
        <p:txBody>
          <a:bodyPr lIns="38100" tIns="38100" rIns="38100" bIns="38100" anchor="ctr"/>
          <a:lstStyle>
            <a:lvl1pPr marL="27728" marR="27728" algn="ctr" defTabSz="914400">
              <a:lnSpc>
                <a:spcPct val="70000"/>
              </a:lnSpc>
              <a:defRPr sz="8800"/>
            </a:lvl1pPr>
          </a:lstStyle>
          <a:p>
            <a:r>
              <a:t>LAB</a:t>
            </a:r>
          </a:p>
        </p:txBody>
      </p:sp>
      <p:sp>
        <p:nvSpPr>
          <p:cNvPr id="280" name="Shape 280"/>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4" name="Shape 14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5" name="Shape 14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6" name="Shape 14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47" name="Shape 147"/>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48" name="Shape 148"/>
          <p:cNvSpPr>
            <a:spLocks noGrp="1"/>
          </p:cNvSpPr>
          <p:nvPr>
            <p:ph type="title"/>
          </p:nvPr>
        </p:nvSpPr>
        <p:spPr>
          <a:prstGeom prst="rect">
            <a:avLst/>
          </a:prstGeom>
        </p:spPr>
        <p:txBody>
          <a:bodyPr/>
          <a:lstStyle/>
          <a:p>
            <a:r>
              <a:t>AGENDA</a:t>
            </a:r>
          </a:p>
        </p:txBody>
      </p:sp>
      <p:sp>
        <p:nvSpPr>
          <p:cNvPr id="149" name="Shape 149"/>
          <p:cNvSpPr>
            <a:spLocks noGrp="1"/>
          </p:cNvSpPr>
          <p:nvPr>
            <p:ph type="body" idx="1"/>
          </p:nvPr>
        </p:nvSpPr>
        <p:spPr>
          <a:prstGeom prst="rect">
            <a:avLst/>
          </a:prstGeom>
        </p:spPr>
        <p:txBody>
          <a:bodyPr/>
          <a:lstStyle/>
          <a:p>
            <a:pPr marL="352777" indent="-352777">
              <a:buClrTx/>
              <a:buSzPct val="100000"/>
              <a:buFontTx/>
              <a:buAutoNum type="arabicPeriod"/>
            </a:pPr>
            <a:r>
              <a:t>Motivation</a:t>
            </a:r>
          </a:p>
          <a:p>
            <a:pPr marL="352777" indent="-352777">
              <a:buClrTx/>
              <a:buSzPct val="100000"/>
              <a:buFontTx/>
              <a:buAutoNum type="arabicPeriod"/>
            </a:pPr>
            <a:r>
              <a:t>Supervised Vs Unsupervised learning</a:t>
            </a:r>
          </a:p>
          <a:p>
            <a:pPr marL="352777" indent="-352777">
              <a:buClrTx/>
              <a:buSzPct val="100000"/>
              <a:buFontTx/>
              <a:buAutoNum type="arabicPeriod"/>
            </a:pPr>
            <a:r>
              <a:t>What is Linear Regression?</a:t>
            </a:r>
          </a:p>
          <a:p>
            <a:pPr marL="352777" indent="-352777">
              <a:buClrTx/>
              <a:buSzPct val="100000"/>
              <a:buFontTx/>
              <a:buAutoNum type="arabicPeriod"/>
            </a:pPr>
            <a:r>
              <a:t>How do Run a Linear Regression Model?</a:t>
            </a:r>
          </a:p>
          <a:p>
            <a:pPr marL="352777" indent="-352777">
              <a:buClrTx/>
              <a:buSzPct val="100000"/>
              <a:buFontTx/>
              <a:buAutoNum type="arabicPeriod"/>
            </a:pPr>
            <a:r>
              <a:t>Lab</a:t>
            </a:r>
          </a:p>
          <a:p>
            <a:pPr marL="352777" indent="-352777">
              <a:buClrTx/>
              <a:buSzPct val="100000"/>
              <a:buFontTx/>
              <a:buAutoNum type="arabicPeriod"/>
            </a:pPr>
            <a:r>
              <a:t>Discussion / Review / Homework</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93" name="Shape 29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94" name="Shape 294"/>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endParaRPr/>
          </a:p>
        </p:txBody>
      </p:sp>
      <p:sp>
        <p:nvSpPr>
          <p:cNvPr id="295" name="Shape 295"/>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2 Day 2</a:t>
            </a:r>
          </a:p>
        </p:txBody>
      </p:sp>
      <p:sp>
        <p:nvSpPr>
          <p:cNvPr id="296" name="Shape 296"/>
          <p:cNvSpPr/>
          <p:nvPr/>
        </p:nvSpPr>
        <p:spPr>
          <a:xfrm>
            <a:off x="347662" y="1116012"/>
            <a:ext cx="8426451" cy="389413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marL="27728" marR="27728" algn="l">
              <a:lnSpc>
                <a:spcPts val="7600"/>
              </a:lnSpc>
              <a:defRPr sz="8800">
                <a:solidFill>
                  <a:srgbClr val="FFFFFF"/>
                </a:solidFill>
                <a:uFill>
                  <a:solidFill>
                    <a:srgbClr val="FFFFFF"/>
                  </a:solidFill>
                </a:uFill>
              </a:defRPr>
            </a:pPr>
            <a:r>
              <a:t>DISCUSSION TIME</a:t>
            </a:r>
          </a:p>
          <a:p>
            <a:pPr marL="27728" marR="27728" algn="l">
              <a:lnSpc>
                <a:spcPct val="120000"/>
              </a:lnSpc>
              <a:defRPr sz="1800">
                <a:solidFill>
                  <a:srgbClr val="FFFFFF"/>
                </a:solidFill>
                <a:uFill>
                  <a:solidFill>
                    <a:srgbClr val="FFFFFF"/>
                  </a:solidFill>
                </a:uFill>
              </a:defRPr>
            </a:pPr>
            <a:endParaRPr/>
          </a:p>
          <a:p>
            <a:pPr marL="27728" marR="27728" algn="l">
              <a:lnSpc>
                <a:spcPct val="120000"/>
              </a:lnSpc>
              <a:defRPr sz="1800">
                <a:solidFill>
                  <a:srgbClr val="FFFFFF"/>
                </a:solidFill>
                <a:uFill>
                  <a:solidFill>
                    <a:srgbClr val="FFFFFF"/>
                  </a:solidFill>
                </a:uFill>
              </a:defRPr>
            </a:pPr>
            <a:endParaRPr sz="1900"/>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Review of last class</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Further Reading for Regression</a:t>
            </a:r>
          </a:p>
          <a:p>
            <a:pPr marL="207115" marR="27728" indent="-138747" algn="l">
              <a:lnSpc>
                <a:spcPct val="120000"/>
              </a:lnSpc>
              <a:buSzPct val="69000"/>
              <a:buFont typeface="Lucida Grande"/>
              <a:buChar char="‣"/>
              <a:defRPr sz="1800">
                <a:solidFill>
                  <a:srgbClr val="FFFFFF"/>
                </a:solidFill>
                <a:uFill>
                  <a:solidFill>
                    <a:srgbClr val="FFFFFF"/>
                  </a:solidFill>
                </a:uFill>
              </a:defRPr>
            </a:pPr>
            <a:r>
              <a:rPr sz="1900"/>
              <a:t>Check in with homework/course project</a:t>
            </a:r>
          </a:p>
        </p:txBody>
      </p:sp>
    </p:spTree>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299" name="Shape 299"/>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00" name="Shape 300"/>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WEEK 2 - Wednesday</a:t>
            </a:r>
          </a:p>
        </p:txBody>
      </p:sp>
      <p:pic>
        <p:nvPicPr>
          <p:cNvPr id="301" name="pasted-image.png"/>
          <p:cNvPicPr>
            <a:picLocks noChangeAspect="1"/>
          </p:cNvPicPr>
          <p:nvPr/>
        </p:nvPicPr>
        <p:blipFill>
          <a:blip r:embed="rId2">
            <a:extLst/>
          </a:blip>
          <a:stretch>
            <a:fillRect/>
          </a:stretch>
        </p:blipFill>
        <p:spPr>
          <a:xfrm>
            <a:off x="2707935" y="0"/>
            <a:ext cx="3947205" cy="5257800"/>
          </a:xfrm>
          <a:prstGeom prst="rect">
            <a:avLst/>
          </a:prstGeom>
          <a:ln w="25400"/>
        </p:spPr>
      </p:pic>
    </p:spTree>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pasted-image.png"/>
          <p:cNvPicPr>
            <a:picLocks noChangeAspect="1"/>
          </p:cNvPicPr>
          <p:nvPr/>
        </p:nvPicPr>
        <p:blipFill>
          <a:blip r:embed="rId2">
            <a:extLst/>
          </a:blip>
          <a:stretch>
            <a:fillRect/>
          </a:stretch>
        </p:blipFill>
        <p:spPr>
          <a:xfrm>
            <a:off x="1171767" y="0"/>
            <a:ext cx="7019541" cy="5257800"/>
          </a:xfrm>
          <a:prstGeom prst="rect">
            <a:avLst/>
          </a:prstGeom>
          <a:ln w="25400"/>
        </p:spPr>
      </p:pic>
    </p:spTree>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14" name="Shape 314"/>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15" name="Shape 315"/>
          <p:cNvSpPr>
            <a:spLocks noGrp="1"/>
          </p:cNvSpPr>
          <p:nvPr>
            <p:ph type="title" idx="4294967295"/>
          </p:nvPr>
        </p:nvSpPr>
        <p:spPr>
          <a:xfrm>
            <a:off x="347662" y="1116012"/>
            <a:ext cx="8426451" cy="3894138"/>
          </a:xfrm>
          <a:prstGeom prst="rect">
            <a:avLst/>
          </a:prstGeom>
        </p:spPr>
        <p:txBody>
          <a:bodyPr lIns="38100" tIns="38100" rIns="38100" bIns="38100"/>
          <a:lstStyle/>
          <a:p>
            <a:pPr marL="27728" marR="27728">
              <a:lnSpc>
                <a:spcPts val="7600"/>
              </a:lnSpc>
              <a:defRPr sz="8800"/>
            </a:pPr>
            <a:r>
              <a:t>DISCUSSION TIME</a:t>
            </a:r>
          </a:p>
          <a:p>
            <a:pPr marL="27728" marR="27728">
              <a:lnSpc>
                <a:spcPct val="120000"/>
              </a:lnSpc>
              <a:defRPr sz="1800"/>
            </a:pPr>
            <a:endParaRPr/>
          </a:p>
          <a:p>
            <a:pPr marL="27728" marR="27728">
              <a:lnSpc>
                <a:spcPct val="120000"/>
              </a:lnSpc>
              <a:defRPr sz="1800"/>
            </a:pPr>
            <a:r>
              <a:rPr sz="1900"/>
              <a:t>Homework/Course Project</a:t>
            </a:r>
          </a:p>
          <a:p>
            <a:pPr marL="207115" marR="27728" indent="-138747">
              <a:lnSpc>
                <a:spcPct val="120000"/>
              </a:lnSpc>
              <a:buSzPct val="69000"/>
              <a:buFont typeface="Lucida Grande"/>
              <a:defRPr sz="1800"/>
            </a:pPr>
            <a:r>
              <a:rPr sz="1900"/>
              <a:t>How’s it going ?</a:t>
            </a:r>
          </a:p>
        </p:txBody>
      </p:sp>
      <p:sp>
        <p:nvSpPr>
          <p:cNvPr id="316" name="Shape 316"/>
          <p:cNvSpPr>
            <a:spLocks noGrp="1"/>
          </p:cNvSpPr>
          <p:nvPr>
            <p:ph type="body" sz="quarter" idx="4294967295"/>
          </p:nvPr>
        </p:nvSpPr>
        <p:spPr>
          <a:xfrm>
            <a:off x="371475" y="495300"/>
            <a:ext cx="6400800" cy="620713"/>
          </a:xfrm>
          <a:prstGeom prst="rect">
            <a:avLst/>
          </a:prstGeom>
        </p:spPr>
        <p:txBody>
          <a:bodyPr/>
          <a:lstStyle>
            <a:lvl1pPr marL="0" indent="0">
              <a:lnSpc>
                <a:spcPts val="2300"/>
              </a:lnSpc>
              <a:buClr>
                <a:srgbClr val="FFFFFF"/>
              </a:buClr>
              <a:buFont typeface="Helvetica"/>
              <a:defRPr sz="2300"/>
            </a:lvl1pPr>
          </a:lstStyle>
          <a:p>
            <a:r>
              <a:t>DATA SCIENCE - Week 3 Day 1</a:t>
            </a: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2" name="Shape 152"/>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3" name="Shape 153"/>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ARE THE GOALS OF STATISTICAL LEARNING?</a:t>
            </a:r>
          </a:p>
        </p:txBody>
      </p:sp>
      <p:sp>
        <p:nvSpPr>
          <p:cNvPr id="154" name="Shape 154"/>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7" name="Shape 1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8" name="Shape 15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9" name="Shape 15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160" name="pasted-image.png"/>
          <p:cNvPicPr>
            <a:picLocks noChangeAspect="1"/>
          </p:cNvPicPr>
          <p:nvPr/>
        </p:nvPicPr>
        <p:blipFill>
          <a:blip r:embed="rId2">
            <a:extLst/>
          </a:blip>
          <a:stretch>
            <a:fillRect/>
          </a:stretch>
        </p:blipFill>
        <p:spPr>
          <a:xfrm>
            <a:off x="464964" y="0"/>
            <a:ext cx="8433147" cy="5257800"/>
          </a:xfrm>
          <a:prstGeom prst="rect">
            <a:avLst/>
          </a:prstGeom>
          <a:ln w="25400"/>
        </p:spPr>
      </p:pic>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4" name="Shape 16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5" name="Shape 16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66" name="Shape 166"/>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167" name="Shape 167"/>
          <p:cNvSpPr>
            <a:spLocks noGrp="1"/>
          </p:cNvSpPr>
          <p:nvPr>
            <p:ph type="title"/>
          </p:nvPr>
        </p:nvSpPr>
        <p:spPr>
          <a:prstGeom prst="rect">
            <a:avLst/>
          </a:prstGeom>
        </p:spPr>
        <p:txBody>
          <a:bodyPr/>
          <a:lstStyle/>
          <a:p>
            <a:r>
              <a:t>SUPERVISED LEARNING</a:t>
            </a:r>
          </a:p>
        </p:txBody>
      </p:sp>
      <p:sp>
        <p:nvSpPr>
          <p:cNvPr id="168" name="Shape 168"/>
          <p:cNvSpPr/>
          <p:nvPr/>
        </p:nvSpPr>
        <p:spPr>
          <a:xfrm>
            <a:off x="454024" y="1429572"/>
            <a:ext cx="8455027" cy="2945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predict some value, let’s call it </a:t>
            </a:r>
            <a:r>
              <a:rPr b="1"/>
              <a:t>y</a:t>
            </a:r>
            <a:r>
              <a:t>, based on some observed data we have, let’s call that x.</a:t>
            </a:r>
          </a:p>
          <a:p>
            <a:pPr marR="65828" algn="l" defTabSz="914400">
              <a:lnSpc>
                <a:spcPts val="2400"/>
              </a:lnSpc>
              <a:spcBef>
                <a:spcPts val="700"/>
              </a:spcBef>
              <a:defRPr sz="2000" b="0"/>
            </a:pPr>
            <a:endParaRPr/>
          </a:p>
          <a:p>
            <a:pPr marR="65828" algn="l" defTabSz="914400">
              <a:lnSpc>
                <a:spcPts val="2400"/>
              </a:lnSpc>
              <a:spcBef>
                <a:spcPts val="700"/>
              </a:spcBef>
              <a:defRPr sz="2000" b="0"/>
            </a:pPr>
            <a:r>
              <a:t>We will use statistical learning to estimate a function that approximates y based on the input, x.</a:t>
            </a:r>
          </a:p>
          <a:p>
            <a:pPr marR="65828" algn="l" defTabSz="914400">
              <a:lnSpc>
                <a:spcPts val="2400"/>
              </a:lnSpc>
              <a:spcBef>
                <a:spcPts val="700"/>
              </a:spcBef>
              <a:defRPr sz="2000" b="0"/>
            </a:pPr>
            <a:endParaRPr/>
          </a:p>
          <a:p>
            <a:pPr marR="65828" algn="l" defTabSz="914400">
              <a:lnSpc>
                <a:spcPts val="2400"/>
              </a:lnSpc>
              <a:spcBef>
                <a:spcPts val="700"/>
              </a:spcBef>
              <a:defRPr sz="2000" b="0"/>
            </a:pPr>
            <a:r>
              <a:t>y is also called; label, dependent variable, target</a:t>
            </a:r>
          </a:p>
          <a:p>
            <a:pPr marR="65828" algn="l" defTabSz="914400">
              <a:lnSpc>
                <a:spcPts val="2400"/>
              </a:lnSpc>
              <a:spcBef>
                <a:spcPts val="700"/>
              </a:spcBef>
              <a:defRPr sz="2000" b="0"/>
            </a:pPr>
            <a:r>
              <a:t>x is also called; predictor, independent variable, features</a:t>
            </a:r>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1" name="Shape 1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2" name="Shape 17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3" name="Shape 17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4" name="Shape 174"/>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75" name="Shape 175"/>
          <p:cNvSpPr>
            <a:spLocks noGrp="1"/>
          </p:cNvSpPr>
          <p:nvPr>
            <p:ph type="title"/>
          </p:nvPr>
        </p:nvSpPr>
        <p:spPr>
          <a:prstGeom prst="rect">
            <a:avLst/>
          </a:prstGeom>
        </p:spPr>
        <p:txBody>
          <a:bodyPr/>
          <a:lstStyle/>
          <a:p>
            <a:r>
              <a:t>SUPERVISED LEARNING - EXAMPLE</a:t>
            </a:r>
          </a:p>
        </p:txBody>
      </p:sp>
      <p:sp>
        <p:nvSpPr>
          <p:cNvPr id="176" name="Shape 176"/>
          <p:cNvSpPr/>
          <p:nvPr/>
        </p:nvSpPr>
        <p:spPr>
          <a:xfrm>
            <a:off x="454024" y="1429572"/>
            <a:ext cx="8455027" cy="27616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predict the price of a house, let’s call it y, based on some observed data we have about the area, number of bedrooms, size of the house, and if it has a pool or not. </a:t>
            </a:r>
          </a:p>
          <a:p>
            <a:pPr marR="65828" algn="l" defTabSz="914400">
              <a:lnSpc>
                <a:spcPts val="2400"/>
              </a:lnSpc>
              <a:spcBef>
                <a:spcPts val="700"/>
              </a:spcBef>
              <a:defRPr sz="2000" b="0"/>
            </a:pPr>
            <a:r>
              <a:t>The area, number of bedrooms, size of the house, and if it has a pool or not would be our x variables (sometimes you might see this denoted as X)</a:t>
            </a:r>
          </a:p>
          <a:p>
            <a:pPr marR="65828" algn="l" defTabSz="914400">
              <a:lnSpc>
                <a:spcPts val="2400"/>
              </a:lnSpc>
              <a:spcBef>
                <a:spcPts val="700"/>
              </a:spcBef>
              <a:defRPr sz="2000" b="0"/>
            </a:pPr>
            <a:endParaRPr/>
          </a:p>
          <a:p>
            <a:pPr marR="65828" algn="l" defTabSz="914400">
              <a:lnSpc>
                <a:spcPts val="2400"/>
              </a:lnSpc>
              <a:spcBef>
                <a:spcPts val="700"/>
              </a:spcBef>
              <a:defRPr sz="2000" b="0"/>
            </a:pPr>
            <a:r>
              <a:t>What we want is y = f(X), a way to describe the house price based on observed data</a:t>
            </a:r>
          </a:p>
        </p:txBody>
      </p:sp>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9" name="Shape 17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0" name="Shape 18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1" name="Shape 18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2" name="Shape 182"/>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183" name="Shape 183"/>
          <p:cNvSpPr>
            <a:spLocks noGrp="1"/>
          </p:cNvSpPr>
          <p:nvPr>
            <p:ph type="title"/>
          </p:nvPr>
        </p:nvSpPr>
        <p:spPr>
          <a:prstGeom prst="rect">
            <a:avLst/>
          </a:prstGeom>
        </p:spPr>
        <p:txBody>
          <a:bodyPr/>
          <a:lstStyle/>
          <a:p>
            <a:r>
              <a:t>SUPERVISED LEARNING - REGRESSION &amp; CLASSIFICATION</a:t>
            </a:r>
          </a:p>
        </p:txBody>
      </p:sp>
      <p:sp>
        <p:nvSpPr>
          <p:cNvPr id="184" name="Shape 184"/>
          <p:cNvSpPr/>
          <p:nvPr/>
        </p:nvSpPr>
        <p:spPr>
          <a:xfrm>
            <a:off x="454024" y="1429572"/>
            <a:ext cx="8455027" cy="20472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If the y variable is numeric then we have a regression problem - we are trying to predict a continuous number</a:t>
            </a:r>
          </a:p>
          <a:p>
            <a:pPr marR="65828" algn="l" defTabSz="914400">
              <a:lnSpc>
                <a:spcPts val="2400"/>
              </a:lnSpc>
              <a:spcBef>
                <a:spcPts val="700"/>
              </a:spcBef>
              <a:defRPr sz="2000" b="0"/>
            </a:pPr>
            <a:endParaRPr/>
          </a:p>
          <a:p>
            <a:pPr marR="65828" algn="l" defTabSz="914400">
              <a:lnSpc>
                <a:spcPts val="2400"/>
              </a:lnSpc>
              <a:spcBef>
                <a:spcPts val="700"/>
              </a:spcBef>
              <a:defRPr sz="2000" b="0"/>
            </a:pPr>
            <a:r>
              <a:t>If the y variable is a category (for example trying to predict a type of flower) the we have a classification problem - we are trying to classify what group that y belongs to.</a:t>
            </a:r>
          </a:p>
        </p:txBody>
      </p:sp>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7" name="Shape 18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8" name="Shape 188"/>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89" name="Shape 189"/>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90" name="Shape 190"/>
          <p:cNvSpPr>
            <a:spLocks noGrp="1"/>
          </p:cNvSpPr>
          <p:nvPr>
            <p:ph type="sldNum" sz="quarter" idx="2"/>
          </p:nvPr>
        </p:nvSpPr>
        <p:spPr>
          <a:xfrm>
            <a:off x="8685361" y="514350"/>
            <a:ext cx="183853"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191" name="Shape 191"/>
          <p:cNvSpPr>
            <a:spLocks noGrp="1"/>
          </p:cNvSpPr>
          <p:nvPr>
            <p:ph type="title"/>
          </p:nvPr>
        </p:nvSpPr>
        <p:spPr>
          <a:prstGeom prst="rect">
            <a:avLst/>
          </a:prstGeom>
        </p:spPr>
        <p:txBody>
          <a:bodyPr/>
          <a:lstStyle/>
          <a:p>
            <a:r>
              <a:t>UNSUPERVISED LEARNING</a:t>
            </a:r>
          </a:p>
        </p:txBody>
      </p:sp>
      <p:sp>
        <p:nvSpPr>
          <p:cNvPr id="192" name="Shape 192"/>
          <p:cNvSpPr/>
          <p:nvPr/>
        </p:nvSpPr>
        <p:spPr>
          <a:xfrm>
            <a:off x="454024" y="1429572"/>
            <a:ext cx="8455027" cy="17360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65828" algn="l" defTabSz="914400">
              <a:lnSpc>
                <a:spcPts val="2400"/>
              </a:lnSpc>
              <a:spcBef>
                <a:spcPts val="700"/>
              </a:spcBef>
              <a:defRPr sz="2000" b="0"/>
            </a:pPr>
            <a:r>
              <a:t>We want to find some underlying structure or patterns in the data but in this case we don’t have any labeled data.</a:t>
            </a:r>
          </a:p>
          <a:p>
            <a:pPr marR="65828" algn="l" defTabSz="914400">
              <a:lnSpc>
                <a:spcPts val="2400"/>
              </a:lnSpc>
              <a:spcBef>
                <a:spcPts val="700"/>
              </a:spcBef>
              <a:defRPr sz="2000" b="0"/>
            </a:pPr>
            <a:endParaRPr/>
          </a:p>
          <a:p>
            <a:pPr marR="65828" algn="l" defTabSz="914400">
              <a:lnSpc>
                <a:spcPts val="2400"/>
              </a:lnSpc>
              <a:spcBef>
                <a:spcPts val="700"/>
              </a:spcBef>
              <a:defRPr sz="2000" b="0"/>
            </a:pPr>
            <a:r>
              <a:t>So for example, if we have a large group of customers but would like to separate them into groups (or clusters) to better target them.</a:t>
            </a:r>
          </a:p>
        </p:txBody>
      </p:sp>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5" name="Shape 195"/>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96" name="Shape 196"/>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t>WHAT IS LINEAR REGRESSION?</a:t>
            </a:r>
          </a:p>
        </p:txBody>
      </p:sp>
      <p:sp>
        <p:nvSpPr>
          <p:cNvPr id="197" name="Shape 197"/>
          <p:cNvSpPr>
            <a:spLocks noGrp="1"/>
          </p:cNvSpPr>
          <p:nvPr>
            <p:ph type="body" sz="quarter" idx="4294967295"/>
          </p:nvPr>
        </p:nvSpPr>
        <p:spPr>
          <a:xfrm>
            <a:off x="371475" y="495300"/>
            <a:ext cx="6400800" cy="620713"/>
          </a:xfrm>
          <a:prstGeom prst="rect">
            <a:avLst/>
          </a:prstGeom>
        </p:spPr>
        <p:txBody>
          <a:bodyPr/>
          <a:lstStyle>
            <a:lvl1pPr marL="40639" marR="40639" indent="0" defTabSz="914400">
              <a:buClr>
                <a:srgbClr val="FFFFFF"/>
              </a:buClr>
              <a:buFont typeface="Helvetica"/>
              <a:defRPr sz="2300"/>
            </a:lvl1pPr>
          </a:lstStyle>
          <a:p>
            <a:r>
              <a:t>DATA SCIENCE PART TIME COURSE</a:t>
            </a:r>
          </a:p>
        </p:txBody>
      </p:sp>
    </p:spTree>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1903</TotalTime>
  <Words>723</Words>
  <Application>Microsoft Macintosh PowerPoint</Application>
  <PresentationFormat>Custom</PresentationFormat>
  <Paragraphs>106</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White</vt:lpstr>
      <vt:lpstr>DATA SCIENCE 10 WEEK PART TIME COURSE  Week 2 - Regression</vt:lpstr>
      <vt:lpstr>AGENDA</vt:lpstr>
      <vt:lpstr>WHAT ARE THE GOALS OF STATISTICAL LEARNING?</vt:lpstr>
      <vt:lpstr>PowerPoint Presentation</vt:lpstr>
      <vt:lpstr>SUPERVISED LEARNING</vt:lpstr>
      <vt:lpstr>SUPERVISED LEARNING - EXAMPLE</vt:lpstr>
      <vt:lpstr>SUPERVISED LEARNING - REGRESSION &amp; CLASSIFICATION</vt:lpstr>
      <vt:lpstr>UNSUPERVISED LEARNING</vt:lpstr>
      <vt:lpstr>WHAT IS LINEAR REGRESSION?</vt:lpstr>
      <vt:lpstr>LINEAR REGRESSION</vt:lpstr>
      <vt:lpstr>LINEAR REGRESSION</vt:lpstr>
      <vt:lpstr>LINEAR REGRESSION - REQUIREMENTS</vt:lpstr>
      <vt:lpstr>HOW TO RUN LINEAR REGRESSION?</vt:lpstr>
      <vt:lpstr>ORDINARY LEAST SQUARES</vt:lpstr>
      <vt:lpstr>ORDINARY LEAST SQUARES</vt:lpstr>
      <vt:lpstr>ORDINARY LEAST SQUARES</vt:lpstr>
      <vt:lpstr>LINEAR REGRESSION - IMPORTANT STEP</vt:lpstr>
      <vt:lpstr>LINEAR REGRESSION - IMPORTANT STEP</vt:lpstr>
      <vt:lpstr>LAB</vt:lpstr>
      <vt:lpstr>DISCUSSION TIME </vt:lpstr>
      <vt:lpstr>PowerPoint Presentation</vt:lpstr>
      <vt:lpstr>PowerPoint Presentation</vt:lpstr>
      <vt:lpstr>DISCUSSION TIME  Homework/Course Project How’s it going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10 WEEK PART TIME COURSE  Week 2 - Regression</dc:title>
  <cp:lastModifiedBy>Greg Baker</cp:lastModifiedBy>
  <cp:revision>3</cp:revision>
  <dcterms:modified xsi:type="dcterms:W3CDTF">2016-06-14T03:39:11Z</dcterms:modified>
</cp:coreProperties>
</file>